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4.png" ContentType="image/png"/>
  <Override PartName="/ppt/media/image3.jpeg" ContentType="image/jpeg"/>
  <Override PartName="/ppt/media/image6.png" ContentType="image/png"/>
  <Override PartName="/ppt/media/image1.jpeg" ContentType="image/jpeg"/>
  <Override PartName="/ppt/media/image11.png" ContentType="image/png"/>
  <Override PartName="/ppt/media/image5.png" ContentType="image/png"/>
  <Override PartName="/ppt/media/image9.jpeg" ContentType="image/jpeg"/>
  <Override PartName="/ppt/media/image2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85800" y="2292480"/>
            <a:ext cx="777168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85800" y="2292480"/>
            <a:ext cx="777168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292480"/>
            <a:ext cx="777168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2292480"/>
            <a:ext cx="77716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279756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IETF 105 HotRFC: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Trustworthy Multipurpose Remote ID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371600" y="495288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  <a:ea typeface="DejaVu Sans"/>
              </a:rPr>
              <a:t>Extending Locator/Identifier split &amp; strong authentication techniques to identify physically nearby objects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16" name="Picture 2" descr=""/>
          <p:cNvPicPr/>
          <p:nvPr/>
        </p:nvPicPr>
        <p:blipFill>
          <a:blip r:embed="rId1"/>
          <a:stretch/>
        </p:blipFill>
        <p:spPr>
          <a:xfrm>
            <a:off x="7200360" y="1398960"/>
            <a:ext cx="1308600" cy="1372680"/>
          </a:xfrm>
          <a:prstGeom prst="rect">
            <a:avLst/>
          </a:prstGeom>
          <a:ln>
            <a:noFill/>
          </a:ln>
        </p:spPr>
      </p:pic>
      <p:pic>
        <p:nvPicPr>
          <p:cNvPr id="117" name="Picture 3" descr=""/>
          <p:cNvPicPr/>
          <p:nvPr/>
        </p:nvPicPr>
        <p:blipFill>
          <a:blip r:embed="rId2"/>
          <a:stretch/>
        </p:blipFill>
        <p:spPr>
          <a:xfrm>
            <a:off x="3429000" y="-11520"/>
            <a:ext cx="1828440" cy="1218960"/>
          </a:xfrm>
          <a:prstGeom prst="rect">
            <a:avLst/>
          </a:prstGeom>
          <a:ln>
            <a:noFill/>
          </a:ln>
        </p:spPr>
      </p:pic>
      <p:pic>
        <p:nvPicPr>
          <p:cNvPr id="118" name="Picture 4" descr=""/>
          <p:cNvPicPr/>
          <p:nvPr/>
        </p:nvPicPr>
        <p:blipFill>
          <a:blip r:embed="rId3"/>
          <a:stretch/>
        </p:blipFill>
        <p:spPr>
          <a:xfrm>
            <a:off x="380880" y="946440"/>
            <a:ext cx="1266480" cy="1825200"/>
          </a:xfrm>
          <a:prstGeom prst="rect">
            <a:avLst/>
          </a:prstGeom>
          <a:ln>
            <a:noFill/>
          </a:ln>
        </p:spPr>
      </p:pic>
      <p:pic>
        <p:nvPicPr>
          <p:cNvPr id="119" name="Picture 6" descr=""/>
          <p:cNvPicPr/>
          <p:nvPr/>
        </p:nvPicPr>
        <p:blipFill>
          <a:blip r:embed="rId4"/>
          <a:stretch/>
        </p:blipFill>
        <p:spPr>
          <a:xfrm>
            <a:off x="2057400" y="946440"/>
            <a:ext cx="1142640" cy="1142280"/>
          </a:xfrm>
          <a:prstGeom prst="rect">
            <a:avLst/>
          </a:prstGeom>
          <a:ln>
            <a:noFill/>
          </a:ln>
        </p:spPr>
      </p:pic>
      <p:pic>
        <p:nvPicPr>
          <p:cNvPr id="120" name="Picture 6" descr=""/>
          <p:cNvPicPr/>
          <p:nvPr/>
        </p:nvPicPr>
        <p:blipFill>
          <a:blip r:embed="rId5"/>
          <a:stretch/>
        </p:blipFill>
        <p:spPr>
          <a:xfrm flipH="1">
            <a:off x="5658840" y="946440"/>
            <a:ext cx="1275480" cy="1275480"/>
          </a:xfrm>
          <a:prstGeom prst="rect">
            <a:avLst/>
          </a:prstGeom>
          <a:ln>
            <a:noFill/>
          </a:ln>
        </p:spPr>
      </p:pic>
      <p:pic>
        <p:nvPicPr>
          <p:cNvPr id="121" name="Picture 7" descr=""/>
          <p:cNvPicPr/>
          <p:nvPr/>
        </p:nvPicPr>
        <p:blipFill>
          <a:blip r:embed="rId6"/>
          <a:stretch/>
        </p:blipFill>
        <p:spPr>
          <a:xfrm>
            <a:off x="2138400" y="2089080"/>
            <a:ext cx="4866480" cy="569160"/>
          </a:xfrm>
          <a:prstGeom prst="rect">
            <a:avLst/>
          </a:prstGeom>
          <a:ln>
            <a:noFill/>
          </a:ln>
        </p:spPr>
      </p:pic>
      <p:sp>
        <p:nvSpPr>
          <p:cNvPr id="122" name="CustomShape 3"/>
          <p:cNvSpPr/>
          <p:nvPr/>
        </p:nvSpPr>
        <p:spPr>
          <a:xfrm>
            <a:off x="1911600" y="4225680"/>
            <a:ext cx="4862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Bob Moskowitz, Stu Card, Adam Wiethuechter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41140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Unmanned Aircraft System (UAS) Remote ID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57200" y="1600200"/>
            <a:ext cx="8228880" cy="510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Need means to identify nearby observed Unmanned Aircraft (UA)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Complicated by small size, hi speed, remote operation, autonomy…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Urgent: US FAA Notice of Proposed Rule Making this September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Competing approaches from PHY on up, none entirely satisfactory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ASTM WK65041 draft: Open Drone ID messages / multi transports</a:t>
            </a:r>
            <a:endParaRPr b="0" lang="en-US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Broadcast: Bluetooth 4 / 5 &amp; WiFi beacons direct to local observer phone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Network: from UAS (e.g. via LTE) or proxy (e.g. operator phone) to Internet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Aviators familiar w/radio comms, not networking; IETF could help</a:t>
            </a:r>
            <a:endParaRPr b="0" lang="en-US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strengthen authentication, balance operator privacy w/genuine Need To Know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generalize to support V2X, self-separation, collision avoidance…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what else?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 Narrow"/>
                <a:ea typeface="DejaVu Sans"/>
              </a:rPr>
              <a:t>UA physical location -&gt; UA ID ~ host logical location (IP) -&gt; host ID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25" name="Picture 3" descr=""/>
          <p:cNvPicPr/>
          <p:nvPr/>
        </p:nvPicPr>
        <p:blipFill>
          <a:blip r:embed="rId1"/>
          <a:stretch/>
        </p:blipFill>
        <p:spPr>
          <a:xfrm>
            <a:off x="5638680" y="0"/>
            <a:ext cx="2285280" cy="1713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570960"/>
            <a:ext cx="822888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Value of HITs as UA Remote ID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Provides Trustworthy Identity to pair with physical and logical location data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HITs are valid IPv6 addresses and can be used directly over broadcast media (e.g. BT)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With provable ownership (use HI for sig)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Full mobility and multihome support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Secure registration protocol for Identity bootstrap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First-come, first-own for ID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570960"/>
            <a:ext cx="8228880" cy="5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IETF work needed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Hierarchical HITs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Expanded registration process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Federated Registration Authorities</a:t>
            </a:r>
            <a:endParaRPr b="0" lang="en-US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HIT meta-data update/retrieval based on authorization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New crypto support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e.g. EDDSA, KMAC, cSHAKE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HIs in CBOR Concise Identities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HIP as an OAUTH method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More TBD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85800" y="355932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IETF 105 side meeting: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Trustworthy Multipurpose Remote ID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80880" y="4952880"/>
            <a:ext cx="807660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8000"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  <a:ea typeface="DejaVu Sans"/>
              </a:rPr>
              <a:t>Monday 18:00 – 19:00 room C2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  <a:ea typeface="DejaVu Sans"/>
              </a:rPr>
              <a:t>Stuart Card, Robert Moskowitz, Adam Wiethuechter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 u="sng">
                <a:solidFill>
                  <a:srgbClr val="8b8bff"/>
                </a:solidFill>
                <a:uFillTx/>
                <a:latin typeface="Calibri"/>
                <a:ea typeface="DejaVu Sans"/>
              </a:rPr>
              <a:t>tm-rid@ietf.org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32" name="Picture 2" descr=""/>
          <p:cNvPicPr/>
          <p:nvPr/>
        </p:nvPicPr>
        <p:blipFill>
          <a:blip r:embed="rId1"/>
          <a:stretch/>
        </p:blipFill>
        <p:spPr>
          <a:xfrm>
            <a:off x="7238880" y="2168280"/>
            <a:ext cx="1526400" cy="1600920"/>
          </a:xfrm>
          <a:prstGeom prst="rect">
            <a:avLst/>
          </a:prstGeom>
          <a:ln>
            <a:noFill/>
          </a:ln>
        </p:spPr>
      </p:pic>
      <p:pic>
        <p:nvPicPr>
          <p:cNvPr id="133" name="Picture 3" descr=""/>
          <p:cNvPicPr/>
          <p:nvPr/>
        </p:nvPicPr>
        <p:blipFill>
          <a:blip r:embed="rId2"/>
          <a:stretch/>
        </p:blipFill>
        <p:spPr>
          <a:xfrm>
            <a:off x="3200400" y="-11520"/>
            <a:ext cx="2742480" cy="1828080"/>
          </a:xfrm>
          <a:prstGeom prst="rect">
            <a:avLst/>
          </a:prstGeom>
          <a:ln>
            <a:noFill/>
          </a:ln>
        </p:spPr>
      </p:pic>
      <p:pic>
        <p:nvPicPr>
          <p:cNvPr id="134" name="Picture 4" descr=""/>
          <p:cNvPicPr/>
          <p:nvPr/>
        </p:nvPicPr>
        <p:blipFill>
          <a:blip r:embed="rId3"/>
          <a:stretch/>
        </p:blipFill>
        <p:spPr>
          <a:xfrm>
            <a:off x="380880" y="1828800"/>
            <a:ext cx="1581840" cy="2280240"/>
          </a:xfrm>
          <a:prstGeom prst="rect">
            <a:avLst/>
          </a:prstGeom>
          <a:ln>
            <a:noFill/>
          </a:ln>
        </p:spPr>
      </p:pic>
      <p:pic>
        <p:nvPicPr>
          <p:cNvPr id="135" name="Picture 6" descr=""/>
          <p:cNvPicPr/>
          <p:nvPr/>
        </p:nvPicPr>
        <p:blipFill>
          <a:blip r:embed="rId4"/>
          <a:stretch/>
        </p:blipFill>
        <p:spPr>
          <a:xfrm>
            <a:off x="2333520" y="1771560"/>
            <a:ext cx="866160" cy="1142280"/>
          </a:xfrm>
          <a:prstGeom prst="rect">
            <a:avLst/>
          </a:prstGeom>
          <a:ln>
            <a:noFill/>
          </a:ln>
        </p:spPr>
      </p:pic>
      <p:pic>
        <p:nvPicPr>
          <p:cNvPr id="136" name="Picture 6" descr=""/>
          <p:cNvPicPr/>
          <p:nvPr/>
        </p:nvPicPr>
        <p:blipFill>
          <a:blip r:embed="rId5"/>
          <a:stretch/>
        </p:blipFill>
        <p:spPr>
          <a:xfrm flipH="1">
            <a:off x="6172920" y="1771560"/>
            <a:ext cx="1028160" cy="1275480"/>
          </a:xfrm>
          <a:prstGeom prst="rect">
            <a:avLst/>
          </a:prstGeom>
          <a:ln>
            <a:noFill/>
          </a:ln>
        </p:spPr>
      </p:pic>
      <p:pic>
        <p:nvPicPr>
          <p:cNvPr id="137" name="Picture 7" descr=""/>
          <p:cNvPicPr/>
          <p:nvPr/>
        </p:nvPicPr>
        <p:blipFill>
          <a:blip r:embed="rId6"/>
          <a:stretch/>
        </p:blipFill>
        <p:spPr>
          <a:xfrm>
            <a:off x="2333520" y="3048120"/>
            <a:ext cx="4866480" cy="569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Application>LibreOffice/6.2.4.2.0$Linux_X86_64 LibreOffice_project/20$Build-2</Application>
  <Words>282</Words>
  <Paragraphs>37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2019-07-17T03:35:22Z</dcterms:created>
  <dc:creator>Stu</dc:creator>
  <dc:description/>
  <dc:language>en-US</dc:language>
  <cp:lastModifiedBy/>
  <dcterms:modified xsi:type="dcterms:W3CDTF">2019-07-17T13:12:19Z</dcterms:modified>
  <cp:revision>28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